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7"/>
  </p:notesMasterIdLst>
  <p:sldIdLst>
    <p:sldId id="256" r:id="rId2"/>
    <p:sldId id="271" r:id="rId3"/>
    <p:sldId id="278" r:id="rId4"/>
    <p:sldId id="279" r:id="rId5"/>
    <p:sldId id="280" r:id="rId6"/>
    <p:sldId id="281" r:id="rId7"/>
    <p:sldId id="282" r:id="rId8"/>
    <p:sldId id="283" r:id="rId9"/>
    <p:sldId id="275" r:id="rId10"/>
    <p:sldId id="257" r:id="rId11"/>
    <p:sldId id="264" r:id="rId12"/>
    <p:sldId id="268" r:id="rId13"/>
    <p:sldId id="266" r:id="rId14"/>
    <p:sldId id="267" r:id="rId15"/>
    <p:sldId id="260" r:id="rId16"/>
    <p:sldId id="262" r:id="rId17"/>
    <p:sldId id="276" r:id="rId18"/>
    <p:sldId id="277" r:id="rId19"/>
    <p:sldId id="261" r:id="rId20"/>
    <p:sldId id="263" r:id="rId21"/>
    <p:sldId id="269" r:id="rId22"/>
    <p:sldId id="265" r:id="rId23"/>
    <p:sldId id="273" r:id="rId24"/>
    <p:sldId id="258" r:id="rId25"/>
    <p:sldId id="274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45" autoAdjust="0"/>
    <p:restoredTop sz="94660"/>
  </p:normalViewPr>
  <p:slideViewPr>
    <p:cSldViewPr>
      <p:cViewPr varScale="1">
        <p:scale>
          <a:sx n="88" d="100"/>
          <a:sy n="88" d="100"/>
        </p:scale>
        <p:origin x="-14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3246" y="-10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F6EDC8-0194-4ECA-BAF6-30FD95519A53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BE99842-6624-4325-836C-707B312A52AD}">
      <dgm:prSet phldrT="[Text]" custT="1"/>
      <dgm:spPr/>
      <dgm:t>
        <a:bodyPr/>
        <a:lstStyle/>
        <a:p>
          <a:r>
            <a:rPr lang="en-US" sz="1300" b="1" dirty="0" smtClean="0"/>
            <a:t>GATHER DATA</a:t>
          </a:r>
          <a:endParaRPr lang="en-US" sz="1800" b="1" dirty="0"/>
        </a:p>
      </dgm:t>
    </dgm:pt>
    <dgm:pt modelId="{B45C0E22-7DD0-4BD2-87C3-FC31D2545581}" type="parTrans" cxnId="{1E45B46F-1B57-408E-A588-B6B464EC70C5}">
      <dgm:prSet/>
      <dgm:spPr/>
      <dgm:t>
        <a:bodyPr/>
        <a:lstStyle/>
        <a:p>
          <a:endParaRPr lang="en-US"/>
        </a:p>
      </dgm:t>
    </dgm:pt>
    <dgm:pt modelId="{2B454BEE-8055-4ED4-A0F2-21E5B688423D}" type="sibTrans" cxnId="{1E45B46F-1B57-408E-A588-B6B464EC70C5}">
      <dgm:prSet/>
      <dgm:spPr/>
      <dgm:t>
        <a:bodyPr/>
        <a:lstStyle/>
        <a:p>
          <a:endParaRPr lang="en-US"/>
        </a:p>
      </dgm:t>
    </dgm:pt>
    <dgm:pt modelId="{097AC61E-F18F-4957-9448-58DE0A45BE42}">
      <dgm:prSet phldrT="[Text]" custT="1"/>
      <dgm:spPr/>
      <dgm:t>
        <a:bodyPr/>
        <a:lstStyle/>
        <a:p>
          <a:r>
            <a:rPr lang="en-US" sz="1400" b="1" dirty="0" smtClean="0"/>
            <a:t>ANALYZE DATA</a:t>
          </a:r>
          <a:endParaRPr lang="en-US" sz="1400" b="1" dirty="0"/>
        </a:p>
      </dgm:t>
    </dgm:pt>
    <dgm:pt modelId="{6A002A13-A52E-4D72-ABF3-CBA9057CD00F}" type="parTrans" cxnId="{5485F0B7-6415-4143-8BD5-6F7D347530B6}">
      <dgm:prSet/>
      <dgm:spPr/>
      <dgm:t>
        <a:bodyPr/>
        <a:lstStyle/>
        <a:p>
          <a:endParaRPr lang="en-US"/>
        </a:p>
      </dgm:t>
    </dgm:pt>
    <dgm:pt modelId="{7C1A8DE9-ADE2-4972-BB44-A556F7DF89DB}" type="sibTrans" cxnId="{5485F0B7-6415-4143-8BD5-6F7D347530B6}">
      <dgm:prSet/>
      <dgm:spPr/>
      <dgm:t>
        <a:bodyPr/>
        <a:lstStyle/>
        <a:p>
          <a:endParaRPr lang="en-US"/>
        </a:p>
      </dgm:t>
    </dgm:pt>
    <dgm:pt modelId="{A34C51D0-3EFB-4445-89AD-D05C017C4AAD}">
      <dgm:prSet phldrT="[Text]" custT="1"/>
      <dgm:spPr/>
      <dgm:t>
        <a:bodyPr/>
        <a:lstStyle/>
        <a:p>
          <a:r>
            <a:rPr lang="en-US" sz="1600" b="1" dirty="0" smtClean="0"/>
            <a:t>ACTION </a:t>
          </a:r>
          <a:r>
            <a:rPr lang="en-US" sz="1300" dirty="0" smtClean="0"/>
            <a:t> </a:t>
          </a:r>
          <a:endParaRPr lang="en-US" sz="1300" dirty="0"/>
        </a:p>
      </dgm:t>
    </dgm:pt>
    <dgm:pt modelId="{5437B00B-6C6B-4310-A50B-432FB84B6913}" type="parTrans" cxnId="{B7394DFB-19F4-438E-9D07-CD8FDC6D4C0D}">
      <dgm:prSet/>
      <dgm:spPr/>
      <dgm:t>
        <a:bodyPr/>
        <a:lstStyle/>
        <a:p>
          <a:endParaRPr lang="en-US"/>
        </a:p>
      </dgm:t>
    </dgm:pt>
    <dgm:pt modelId="{F0EDDFEF-2F50-4CBB-9D88-BD4688FE412D}" type="sibTrans" cxnId="{B7394DFB-19F4-438E-9D07-CD8FDC6D4C0D}">
      <dgm:prSet/>
      <dgm:spPr/>
      <dgm:t>
        <a:bodyPr/>
        <a:lstStyle/>
        <a:p>
          <a:endParaRPr lang="en-US"/>
        </a:p>
      </dgm:t>
    </dgm:pt>
    <dgm:pt modelId="{D789DDA6-AFEB-4A68-B828-B6254112961D}">
      <dgm:prSet phldrT="[Text]" custT="1"/>
      <dgm:spPr/>
      <dgm:t>
        <a:bodyPr/>
        <a:lstStyle/>
        <a:p>
          <a:r>
            <a:rPr lang="en-US" sz="1400" b="1" dirty="0" smtClean="0"/>
            <a:t>MAKE YOUR WORK PUBLIC</a:t>
          </a:r>
          <a:endParaRPr lang="en-US" sz="1200" b="0" dirty="0"/>
        </a:p>
      </dgm:t>
    </dgm:pt>
    <dgm:pt modelId="{8CB187AF-8F05-4BC1-B9F0-6AED7B83B150}" type="parTrans" cxnId="{3F1D10BE-6C68-4BB4-A30F-319A98E778FF}">
      <dgm:prSet/>
      <dgm:spPr/>
      <dgm:t>
        <a:bodyPr/>
        <a:lstStyle/>
        <a:p>
          <a:endParaRPr lang="en-US"/>
        </a:p>
      </dgm:t>
    </dgm:pt>
    <dgm:pt modelId="{EBE9FD49-7F06-498D-A08B-F32C437F351F}" type="sibTrans" cxnId="{3F1D10BE-6C68-4BB4-A30F-319A98E778FF}">
      <dgm:prSet/>
      <dgm:spPr/>
      <dgm:t>
        <a:bodyPr/>
        <a:lstStyle/>
        <a:p>
          <a:endParaRPr lang="en-US"/>
        </a:p>
      </dgm:t>
    </dgm:pt>
    <dgm:pt modelId="{831CD511-C625-44EE-A733-568232D1F0B4}">
      <dgm:prSet phldrT="[Text]" custT="1"/>
      <dgm:spPr/>
      <dgm:t>
        <a:bodyPr/>
        <a:lstStyle/>
        <a:p>
          <a:r>
            <a:rPr lang="en-US" sz="1300" b="1" dirty="0" smtClean="0"/>
            <a:t>SHAPE QUESTION</a:t>
          </a:r>
          <a:endParaRPr lang="en-US" sz="1300" b="1" dirty="0"/>
        </a:p>
      </dgm:t>
    </dgm:pt>
    <dgm:pt modelId="{C8477ECE-3636-4AD8-A43F-DE9CCAFF87EB}" type="parTrans" cxnId="{A605F479-817A-48B0-9369-F64668265736}">
      <dgm:prSet/>
      <dgm:spPr/>
      <dgm:t>
        <a:bodyPr/>
        <a:lstStyle/>
        <a:p>
          <a:endParaRPr lang="en-US"/>
        </a:p>
      </dgm:t>
    </dgm:pt>
    <dgm:pt modelId="{AA075E39-AC29-496A-92A0-96A53BFEA5A3}" type="sibTrans" cxnId="{A605F479-817A-48B0-9369-F64668265736}">
      <dgm:prSet/>
      <dgm:spPr/>
      <dgm:t>
        <a:bodyPr/>
        <a:lstStyle/>
        <a:p>
          <a:endParaRPr lang="en-US"/>
        </a:p>
      </dgm:t>
    </dgm:pt>
    <dgm:pt modelId="{72DB5E30-A190-4C3A-9602-023C2B107808}" type="pres">
      <dgm:prSet presAssocID="{84F6EDC8-0194-4ECA-BAF6-30FD95519A5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57E49E9-7A1E-495D-B063-71EBBF59CE6A}" type="pres">
      <dgm:prSet presAssocID="{EBE99842-6624-4325-836C-707B312A52AD}" presName="dummy" presStyleCnt="0"/>
      <dgm:spPr/>
    </dgm:pt>
    <dgm:pt modelId="{0F11D838-4B19-447E-82C9-810530685FD1}" type="pres">
      <dgm:prSet presAssocID="{EBE99842-6624-4325-836C-707B312A52AD}" presName="node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E88608-E13B-4BAB-84A7-DC110C7441AD}" type="pres">
      <dgm:prSet presAssocID="{2B454BEE-8055-4ED4-A0F2-21E5B688423D}" presName="sibTrans" presStyleLbl="node1" presStyleIdx="0" presStyleCnt="5"/>
      <dgm:spPr/>
      <dgm:t>
        <a:bodyPr/>
        <a:lstStyle/>
        <a:p>
          <a:endParaRPr lang="en-US"/>
        </a:p>
      </dgm:t>
    </dgm:pt>
    <dgm:pt modelId="{2775741C-3E9D-4D2D-BBE9-98F7F57A2D1A}" type="pres">
      <dgm:prSet presAssocID="{097AC61E-F18F-4957-9448-58DE0A45BE42}" presName="dummy" presStyleCnt="0"/>
      <dgm:spPr/>
    </dgm:pt>
    <dgm:pt modelId="{4D14E067-E5BD-4DA6-AAAA-41E47B457F29}" type="pres">
      <dgm:prSet presAssocID="{097AC61E-F18F-4957-9448-58DE0A45BE42}" presName="node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16463A-360C-4938-B5CC-1DCFE364BFB0}" type="pres">
      <dgm:prSet presAssocID="{7C1A8DE9-ADE2-4972-BB44-A556F7DF89DB}" presName="sibTrans" presStyleLbl="node1" presStyleIdx="1" presStyleCnt="5"/>
      <dgm:spPr/>
      <dgm:t>
        <a:bodyPr/>
        <a:lstStyle/>
        <a:p>
          <a:endParaRPr lang="en-US"/>
        </a:p>
      </dgm:t>
    </dgm:pt>
    <dgm:pt modelId="{5ED08801-4039-419C-9CFC-DF0ACC143973}" type="pres">
      <dgm:prSet presAssocID="{A34C51D0-3EFB-4445-89AD-D05C017C4AAD}" presName="dummy" presStyleCnt="0"/>
      <dgm:spPr/>
    </dgm:pt>
    <dgm:pt modelId="{D8A399FD-2435-4F14-B724-8CA113754C70}" type="pres">
      <dgm:prSet presAssocID="{A34C51D0-3EFB-4445-89AD-D05C017C4AAD}" presName="node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FE7011-03E5-41F5-AC98-F801AA69AEA4}" type="pres">
      <dgm:prSet presAssocID="{F0EDDFEF-2F50-4CBB-9D88-BD4688FE412D}" presName="sibTrans" presStyleLbl="node1" presStyleIdx="2" presStyleCnt="5"/>
      <dgm:spPr/>
      <dgm:t>
        <a:bodyPr/>
        <a:lstStyle/>
        <a:p>
          <a:endParaRPr lang="en-US"/>
        </a:p>
      </dgm:t>
    </dgm:pt>
    <dgm:pt modelId="{1AC08788-3A77-4F07-90BD-17965DA2291D}" type="pres">
      <dgm:prSet presAssocID="{D789DDA6-AFEB-4A68-B828-B6254112961D}" presName="dummy" presStyleCnt="0"/>
      <dgm:spPr/>
    </dgm:pt>
    <dgm:pt modelId="{3A86D741-877F-40C8-9CC7-F4DC020B4B34}" type="pres">
      <dgm:prSet presAssocID="{D789DDA6-AFEB-4A68-B828-B6254112961D}" presName="node" presStyleLbl="revTx" presStyleIdx="3" presStyleCnt="5" custFlipHor="1" custScaleX="18080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EC605F-AB57-45D7-99EC-73B9B8AEAA2A}" type="pres">
      <dgm:prSet presAssocID="{EBE9FD49-7F06-498D-A08B-F32C437F351F}" presName="sibTrans" presStyleLbl="node1" presStyleIdx="3" presStyleCnt="5"/>
      <dgm:spPr/>
      <dgm:t>
        <a:bodyPr/>
        <a:lstStyle/>
        <a:p>
          <a:endParaRPr lang="en-US"/>
        </a:p>
      </dgm:t>
    </dgm:pt>
    <dgm:pt modelId="{2CB6373A-0FE8-4813-9DB1-4E8B5FC75298}" type="pres">
      <dgm:prSet presAssocID="{831CD511-C625-44EE-A733-568232D1F0B4}" presName="dummy" presStyleCnt="0"/>
      <dgm:spPr/>
    </dgm:pt>
    <dgm:pt modelId="{F1C3C2AC-0886-4B78-9B75-44009C63FED5}" type="pres">
      <dgm:prSet presAssocID="{831CD511-C625-44EE-A733-568232D1F0B4}" presName="node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1EBAF3-B006-4B15-A99C-3BE99E460DF7}" type="pres">
      <dgm:prSet presAssocID="{AA075E39-AC29-496A-92A0-96A53BFEA5A3}" presName="sibTrans" presStyleLbl="node1" presStyleIdx="4" presStyleCnt="5"/>
      <dgm:spPr/>
      <dgm:t>
        <a:bodyPr/>
        <a:lstStyle/>
        <a:p>
          <a:endParaRPr lang="en-US"/>
        </a:p>
      </dgm:t>
    </dgm:pt>
  </dgm:ptLst>
  <dgm:cxnLst>
    <dgm:cxn modelId="{7F498C0B-6E24-48FF-AC24-AAF727ADD570}" type="presOf" srcId="{84F6EDC8-0194-4ECA-BAF6-30FD95519A53}" destId="{72DB5E30-A190-4C3A-9602-023C2B107808}" srcOrd="0" destOrd="0" presId="urn:microsoft.com/office/officeart/2005/8/layout/cycle1"/>
    <dgm:cxn modelId="{E9E4D8DB-23C6-4B38-9BCB-E766F178A2FE}" type="presOf" srcId="{831CD511-C625-44EE-A733-568232D1F0B4}" destId="{F1C3C2AC-0886-4B78-9B75-44009C63FED5}" srcOrd="0" destOrd="0" presId="urn:microsoft.com/office/officeart/2005/8/layout/cycle1"/>
    <dgm:cxn modelId="{5485F0B7-6415-4143-8BD5-6F7D347530B6}" srcId="{84F6EDC8-0194-4ECA-BAF6-30FD95519A53}" destId="{097AC61E-F18F-4957-9448-58DE0A45BE42}" srcOrd="1" destOrd="0" parTransId="{6A002A13-A52E-4D72-ABF3-CBA9057CD00F}" sibTransId="{7C1A8DE9-ADE2-4972-BB44-A556F7DF89DB}"/>
    <dgm:cxn modelId="{E36EE37A-5B5C-4024-9255-F958D5FB5021}" type="presOf" srcId="{EBE9FD49-7F06-498D-A08B-F32C437F351F}" destId="{B9EC605F-AB57-45D7-99EC-73B9B8AEAA2A}" srcOrd="0" destOrd="0" presId="urn:microsoft.com/office/officeart/2005/8/layout/cycle1"/>
    <dgm:cxn modelId="{83F23792-8487-4824-8CDB-28D8753509FC}" type="presOf" srcId="{AA075E39-AC29-496A-92A0-96A53BFEA5A3}" destId="{F41EBAF3-B006-4B15-A99C-3BE99E460DF7}" srcOrd="0" destOrd="0" presId="urn:microsoft.com/office/officeart/2005/8/layout/cycle1"/>
    <dgm:cxn modelId="{B7394DFB-19F4-438E-9D07-CD8FDC6D4C0D}" srcId="{84F6EDC8-0194-4ECA-BAF6-30FD95519A53}" destId="{A34C51D0-3EFB-4445-89AD-D05C017C4AAD}" srcOrd="2" destOrd="0" parTransId="{5437B00B-6C6B-4310-A50B-432FB84B6913}" sibTransId="{F0EDDFEF-2F50-4CBB-9D88-BD4688FE412D}"/>
    <dgm:cxn modelId="{4A75B0AC-003E-4529-A0A8-097231F935F4}" type="presOf" srcId="{F0EDDFEF-2F50-4CBB-9D88-BD4688FE412D}" destId="{D9FE7011-03E5-41F5-AC98-F801AA69AEA4}" srcOrd="0" destOrd="0" presId="urn:microsoft.com/office/officeart/2005/8/layout/cycle1"/>
    <dgm:cxn modelId="{B00D0F8A-B42D-415B-8C0A-7A2A53E4DF4D}" type="presOf" srcId="{2B454BEE-8055-4ED4-A0F2-21E5B688423D}" destId="{3BE88608-E13B-4BAB-84A7-DC110C7441AD}" srcOrd="0" destOrd="0" presId="urn:microsoft.com/office/officeart/2005/8/layout/cycle1"/>
    <dgm:cxn modelId="{A605F479-817A-48B0-9369-F64668265736}" srcId="{84F6EDC8-0194-4ECA-BAF6-30FD95519A53}" destId="{831CD511-C625-44EE-A733-568232D1F0B4}" srcOrd="4" destOrd="0" parTransId="{C8477ECE-3636-4AD8-A43F-DE9CCAFF87EB}" sibTransId="{AA075E39-AC29-496A-92A0-96A53BFEA5A3}"/>
    <dgm:cxn modelId="{D43B7819-5888-4134-A259-1B385454BF9E}" type="presOf" srcId="{097AC61E-F18F-4957-9448-58DE0A45BE42}" destId="{4D14E067-E5BD-4DA6-AAAA-41E47B457F29}" srcOrd="0" destOrd="0" presId="urn:microsoft.com/office/officeart/2005/8/layout/cycle1"/>
    <dgm:cxn modelId="{60C6D7C3-A50F-45FA-BF0D-1436BE8E237F}" type="presOf" srcId="{A34C51D0-3EFB-4445-89AD-D05C017C4AAD}" destId="{D8A399FD-2435-4F14-B724-8CA113754C70}" srcOrd="0" destOrd="0" presId="urn:microsoft.com/office/officeart/2005/8/layout/cycle1"/>
    <dgm:cxn modelId="{1E45B46F-1B57-408E-A588-B6B464EC70C5}" srcId="{84F6EDC8-0194-4ECA-BAF6-30FD95519A53}" destId="{EBE99842-6624-4325-836C-707B312A52AD}" srcOrd="0" destOrd="0" parTransId="{B45C0E22-7DD0-4BD2-87C3-FC31D2545581}" sibTransId="{2B454BEE-8055-4ED4-A0F2-21E5B688423D}"/>
    <dgm:cxn modelId="{A68FC5D3-B7CD-4075-AA75-A2D347D096C9}" type="presOf" srcId="{D789DDA6-AFEB-4A68-B828-B6254112961D}" destId="{3A86D741-877F-40C8-9CC7-F4DC020B4B34}" srcOrd="0" destOrd="0" presId="urn:microsoft.com/office/officeart/2005/8/layout/cycle1"/>
    <dgm:cxn modelId="{1027B4E3-5D66-4B89-B0C9-33C1F5EAB2E6}" type="presOf" srcId="{EBE99842-6624-4325-836C-707B312A52AD}" destId="{0F11D838-4B19-447E-82C9-810530685FD1}" srcOrd="0" destOrd="0" presId="urn:microsoft.com/office/officeart/2005/8/layout/cycle1"/>
    <dgm:cxn modelId="{3F1D10BE-6C68-4BB4-A30F-319A98E778FF}" srcId="{84F6EDC8-0194-4ECA-BAF6-30FD95519A53}" destId="{D789DDA6-AFEB-4A68-B828-B6254112961D}" srcOrd="3" destOrd="0" parTransId="{8CB187AF-8F05-4BC1-B9F0-6AED7B83B150}" sibTransId="{EBE9FD49-7F06-498D-A08B-F32C437F351F}"/>
    <dgm:cxn modelId="{EA8349D8-028E-446E-8A05-B47B98464EC7}" type="presOf" srcId="{7C1A8DE9-ADE2-4972-BB44-A556F7DF89DB}" destId="{B216463A-360C-4938-B5CC-1DCFE364BFB0}" srcOrd="0" destOrd="0" presId="urn:microsoft.com/office/officeart/2005/8/layout/cycle1"/>
    <dgm:cxn modelId="{FABF46BF-0695-4A4E-A9C2-93BB3F543F72}" type="presParOf" srcId="{72DB5E30-A190-4C3A-9602-023C2B107808}" destId="{E57E49E9-7A1E-495D-B063-71EBBF59CE6A}" srcOrd="0" destOrd="0" presId="urn:microsoft.com/office/officeart/2005/8/layout/cycle1"/>
    <dgm:cxn modelId="{2864C4CC-FCEE-4145-B135-B62BCE8D04B5}" type="presParOf" srcId="{72DB5E30-A190-4C3A-9602-023C2B107808}" destId="{0F11D838-4B19-447E-82C9-810530685FD1}" srcOrd="1" destOrd="0" presId="urn:microsoft.com/office/officeart/2005/8/layout/cycle1"/>
    <dgm:cxn modelId="{93F891D4-E850-4162-B357-0F5582DA734D}" type="presParOf" srcId="{72DB5E30-A190-4C3A-9602-023C2B107808}" destId="{3BE88608-E13B-4BAB-84A7-DC110C7441AD}" srcOrd="2" destOrd="0" presId="urn:microsoft.com/office/officeart/2005/8/layout/cycle1"/>
    <dgm:cxn modelId="{0D36D9C6-F30F-49E5-AD53-43DAD581C6A4}" type="presParOf" srcId="{72DB5E30-A190-4C3A-9602-023C2B107808}" destId="{2775741C-3E9D-4D2D-BBE9-98F7F57A2D1A}" srcOrd="3" destOrd="0" presId="urn:microsoft.com/office/officeart/2005/8/layout/cycle1"/>
    <dgm:cxn modelId="{3CB238BB-B2FE-4E20-BB1B-5B1EBEB278EE}" type="presParOf" srcId="{72DB5E30-A190-4C3A-9602-023C2B107808}" destId="{4D14E067-E5BD-4DA6-AAAA-41E47B457F29}" srcOrd="4" destOrd="0" presId="urn:microsoft.com/office/officeart/2005/8/layout/cycle1"/>
    <dgm:cxn modelId="{38D65E3B-FA1A-4C86-AE30-8C649A8302AF}" type="presParOf" srcId="{72DB5E30-A190-4C3A-9602-023C2B107808}" destId="{B216463A-360C-4938-B5CC-1DCFE364BFB0}" srcOrd="5" destOrd="0" presId="urn:microsoft.com/office/officeart/2005/8/layout/cycle1"/>
    <dgm:cxn modelId="{4D296E97-4682-441A-BAC4-B5735C2203F1}" type="presParOf" srcId="{72DB5E30-A190-4C3A-9602-023C2B107808}" destId="{5ED08801-4039-419C-9CFC-DF0ACC143973}" srcOrd="6" destOrd="0" presId="urn:microsoft.com/office/officeart/2005/8/layout/cycle1"/>
    <dgm:cxn modelId="{CFFC9679-694F-4CA8-B42E-EF8E5C2EFAE7}" type="presParOf" srcId="{72DB5E30-A190-4C3A-9602-023C2B107808}" destId="{D8A399FD-2435-4F14-B724-8CA113754C70}" srcOrd="7" destOrd="0" presId="urn:microsoft.com/office/officeart/2005/8/layout/cycle1"/>
    <dgm:cxn modelId="{090DF8C9-E1E4-40BA-84CE-13D8B939FB0A}" type="presParOf" srcId="{72DB5E30-A190-4C3A-9602-023C2B107808}" destId="{D9FE7011-03E5-41F5-AC98-F801AA69AEA4}" srcOrd="8" destOrd="0" presId="urn:microsoft.com/office/officeart/2005/8/layout/cycle1"/>
    <dgm:cxn modelId="{32EEF673-EF2F-470D-AC2F-3A73C08BA7D5}" type="presParOf" srcId="{72DB5E30-A190-4C3A-9602-023C2B107808}" destId="{1AC08788-3A77-4F07-90BD-17965DA2291D}" srcOrd="9" destOrd="0" presId="urn:microsoft.com/office/officeart/2005/8/layout/cycle1"/>
    <dgm:cxn modelId="{AE777A36-E217-4E47-B8EB-9DA45133FF43}" type="presParOf" srcId="{72DB5E30-A190-4C3A-9602-023C2B107808}" destId="{3A86D741-877F-40C8-9CC7-F4DC020B4B34}" srcOrd="10" destOrd="0" presId="urn:microsoft.com/office/officeart/2005/8/layout/cycle1"/>
    <dgm:cxn modelId="{4EFA99E7-5BF6-4EB9-B0EA-E599446C232E}" type="presParOf" srcId="{72DB5E30-A190-4C3A-9602-023C2B107808}" destId="{B9EC605F-AB57-45D7-99EC-73B9B8AEAA2A}" srcOrd="11" destOrd="0" presId="urn:microsoft.com/office/officeart/2005/8/layout/cycle1"/>
    <dgm:cxn modelId="{8A228553-D5D7-424E-8C20-77BAA92D98D0}" type="presParOf" srcId="{72DB5E30-A190-4C3A-9602-023C2B107808}" destId="{2CB6373A-0FE8-4813-9DB1-4E8B5FC75298}" srcOrd="12" destOrd="0" presId="urn:microsoft.com/office/officeart/2005/8/layout/cycle1"/>
    <dgm:cxn modelId="{6A1DB9A5-4323-49ED-84C5-761E9972F602}" type="presParOf" srcId="{72DB5E30-A190-4C3A-9602-023C2B107808}" destId="{F1C3C2AC-0886-4B78-9B75-44009C63FED5}" srcOrd="13" destOrd="0" presId="urn:microsoft.com/office/officeart/2005/8/layout/cycle1"/>
    <dgm:cxn modelId="{A799C9C2-8AD4-4498-878C-EFDDE71EE88F}" type="presParOf" srcId="{72DB5E30-A190-4C3A-9602-023C2B107808}" destId="{F41EBAF3-B006-4B15-A99C-3BE99E460DF7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F11D838-4B19-447E-82C9-810530685FD1}">
      <dsp:nvSpPr>
        <dsp:cNvPr id="0" name=""/>
        <dsp:cNvSpPr/>
      </dsp:nvSpPr>
      <dsp:spPr>
        <a:xfrm>
          <a:off x="3620899" y="24443"/>
          <a:ext cx="842367" cy="8423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/>
            <a:t>GATHER DATA</a:t>
          </a:r>
          <a:endParaRPr lang="en-US" sz="1800" b="1" kern="1200" dirty="0"/>
        </a:p>
      </dsp:txBody>
      <dsp:txXfrm>
        <a:off x="3620899" y="24443"/>
        <a:ext cx="842367" cy="842367"/>
      </dsp:txXfrm>
    </dsp:sp>
    <dsp:sp modelId="{3BE88608-E13B-4BAB-84A7-DC110C7441AD}">
      <dsp:nvSpPr>
        <dsp:cNvPr id="0" name=""/>
        <dsp:cNvSpPr/>
      </dsp:nvSpPr>
      <dsp:spPr>
        <a:xfrm>
          <a:off x="1638474" y="-30"/>
          <a:ext cx="3159375" cy="3159375"/>
        </a:xfrm>
        <a:prstGeom prst="circularArrow">
          <a:avLst>
            <a:gd name="adj1" fmla="val 5199"/>
            <a:gd name="adj2" fmla="val 335842"/>
            <a:gd name="adj3" fmla="val 21293532"/>
            <a:gd name="adj4" fmla="val 19765984"/>
            <a:gd name="adj5" fmla="val 6066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14E067-E5BD-4DA6-AAAA-41E47B457F29}">
      <dsp:nvSpPr>
        <dsp:cNvPr id="0" name=""/>
        <dsp:cNvSpPr/>
      </dsp:nvSpPr>
      <dsp:spPr>
        <a:xfrm>
          <a:off x="4130110" y="1591633"/>
          <a:ext cx="842367" cy="8423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ANALYZE DATA</a:t>
          </a:r>
          <a:endParaRPr lang="en-US" sz="1400" b="1" kern="1200" dirty="0"/>
        </a:p>
      </dsp:txBody>
      <dsp:txXfrm>
        <a:off x="4130110" y="1591633"/>
        <a:ext cx="842367" cy="842367"/>
      </dsp:txXfrm>
    </dsp:sp>
    <dsp:sp modelId="{B216463A-360C-4938-B5CC-1DCFE364BFB0}">
      <dsp:nvSpPr>
        <dsp:cNvPr id="0" name=""/>
        <dsp:cNvSpPr/>
      </dsp:nvSpPr>
      <dsp:spPr>
        <a:xfrm>
          <a:off x="1638474" y="-30"/>
          <a:ext cx="3159375" cy="3159375"/>
        </a:xfrm>
        <a:prstGeom prst="circularArrow">
          <a:avLst>
            <a:gd name="adj1" fmla="val 5199"/>
            <a:gd name="adj2" fmla="val 335842"/>
            <a:gd name="adj3" fmla="val 4014999"/>
            <a:gd name="adj4" fmla="val 2253156"/>
            <a:gd name="adj5" fmla="val 6066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A399FD-2435-4F14-B724-8CA113754C70}">
      <dsp:nvSpPr>
        <dsp:cNvPr id="0" name=""/>
        <dsp:cNvSpPr/>
      </dsp:nvSpPr>
      <dsp:spPr>
        <a:xfrm>
          <a:off x="2796978" y="2560210"/>
          <a:ext cx="842367" cy="8423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ACTION </a:t>
          </a:r>
          <a:r>
            <a:rPr lang="en-US" sz="1300" kern="1200" dirty="0" smtClean="0"/>
            <a:t> </a:t>
          </a:r>
          <a:endParaRPr lang="en-US" sz="1300" kern="1200" dirty="0"/>
        </a:p>
      </dsp:txBody>
      <dsp:txXfrm>
        <a:off x="2796978" y="2560210"/>
        <a:ext cx="842367" cy="842367"/>
      </dsp:txXfrm>
    </dsp:sp>
    <dsp:sp modelId="{D9FE7011-03E5-41F5-AC98-F801AA69AEA4}">
      <dsp:nvSpPr>
        <dsp:cNvPr id="0" name=""/>
        <dsp:cNvSpPr/>
      </dsp:nvSpPr>
      <dsp:spPr>
        <a:xfrm>
          <a:off x="1638474" y="-30"/>
          <a:ext cx="3159375" cy="3159375"/>
        </a:xfrm>
        <a:prstGeom prst="circularArrow">
          <a:avLst>
            <a:gd name="adj1" fmla="val 5199"/>
            <a:gd name="adj2" fmla="val 335842"/>
            <a:gd name="adj3" fmla="val 8211002"/>
            <a:gd name="adj4" fmla="val 6449159"/>
            <a:gd name="adj5" fmla="val 6066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86D741-877F-40C8-9CC7-F4DC020B4B34}">
      <dsp:nvSpPr>
        <dsp:cNvPr id="0" name=""/>
        <dsp:cNvSpPr/>
      </dsp:nvSpPr>
      <dsp:spPr>
        <a:xfrm flipH="1">
          <a:off x="1123522" y="1591633"/>
          <a:ext cx="1523016" cy="8423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MAKE YOUR WORK PUBLIC</a:t>
          </a:r>
          <a:endParaRPr lang="en-US" sz="1200" b="0" kern="1200" dirty="0"/>
        </a:p>
      </dsp:txBody>
      <dsp:txXfrm flipH="1">
        <a:off x="1123522" y="1591633"/>
        <a:ext cx="1523016" cy="842367"/>
      </dsp:txXfrm>
    </dsp:sp>
    <dsp:sp modelId="{B9EC605F-AB57-45D7-99EC-73B9B8AEAA2A}">
      <dsp:nvSpPr>
        <dsp:cNvPr id="0" name=""/>
        <dsp:cNvSpPr/>
      </dsp:nvSpPr>
      <dsp:spPr>
        <a:xfrm>
          <a:off x="1638474" y="-30"/>
          <a:ext cx="3159375" cy="3159375"/>
        </a:xfrm>
        <a:prstGeom prst="circularArrow">
          <a:avLst>
            <a:gd name="adj1" fmla="val 5199"/>
            <a:gd name="adj2" fmla="val 335842"/>
            <a:gd name="adj3" fmla="val 12298174"/>
            <a:gd name="adj4" fmla="val 10770626"/>
            <a:gd name="adj5" fmla="val 6066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C3C2AC-0886-4B78-9B75-44009C63FED5}">
      <dsp:nvSpPr>
        <dsp:cNvPr id="0" name=""/>
        <dsp:cNvSpPr/>
      </dsp:nvSpPr>
      <dsp:spPr>
        <a:xfrm>
          <a:off x="1973058" y="24443"/>
          <a:ext cx="842367" cy="8423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/>
            <a:t>SHAPE QUESTION</a:t>
          </a:r>
          <a:endParaRPr lang="en-US" sz="1300" b="1" kern="1200" dirty="0"/>
        </a:p>
      </dsp:txBody>
      <dsp:txXfrm>
        <a:off x="1973058" y="24443"/>
        <a:ext cx="842367" cy="842367"/>
      </dsp:txXfrm>
    </dsp:sp>
    <dsp:sp modelId="{F41EBAF3-B006-4B15-A99C-3BE99E460DF7}">
      <dsp:nvSpPr>
        <dsp:cNvPr id="0" name=""/>
        <dsp:cNvSpPr/>
      </dsp:nvSpPr>
      <dsp:spPr>
        <a:xfrm>
          <a:off x="1638474" y="-30"/>
          <a:ext cx="3159375" cy="3159375"/>
        </a:xfrm>
        <a:prstGeom prst="circularArrow">
          <a:avLst>
            <a:gd name="adj1" fmla="val 5199"/>
            <a:gd name="adj2" fmla="val 335842"/>
            <a:gd name="adj3" fmla="val 16865987"/>
            <a:gd name="adj4" fmla="val 15198171"/>
            <a:gd name="adj5" fmla="val 6066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FE8755-BB14-4494-89D3-4787F0F3A534}" type="datetimeFigureOut">
              <a:rPr lang="en-US" smtClean="0"/>
              <a:pPr/>
              <a:t>8/19/2012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5368E6-2DB5-4299-A3FE-54A101B037C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5368E6-2DB5-4299-A3FE-54A101B037C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Think widely about evidence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5368E6-2DB5-4299-A3FE-54A101B037C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5368E6-2DB5-4299-A3FE-54A101B037C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Find</a:t>
            </a:r>
            <a:r>
              <a:rPr lang="en-US" baseline="0" dirty="0" smtClean="0"/>
              <a:t> ways to engage students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5368E6-2DB5-4299-A3FE-54A101B037CB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5368E6-2DB5-4299-A3FE-54A101B037CB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5368E6-2DB5-4299-A3FE-54A101B037CB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5368E6-2DB5-4299-A3FE-54A101B037C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5368E6-2DB5-4299-A3FE-54A101B037C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(Inquiry</a:t>
            </a:r>
            <a:r>
              <a:rPr lang="en-US" baseline="0" dirty="0" smtClean="0"/>
              <a:t> is not an intervention, it’s a co-factor) 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5368E6-2DB5-4299-A3FE-54A101B037C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5368E6-2DB5-4299-A3FE-54A101B037C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5368E6-2DB5-4299-A3FE-54A101B037C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5368E6-2DB5-4299-A3FE-54A101B037C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Despite</a:t>
            </a:r>
            <a:r>
              <a:rPr lang="en-US" baseline="0" dirty="0" smtClean="0"/>
              <a:t> the model, the cycle is messy – it can start anywhere (data, to questions, action to observation to question,</a:t>
            </a:r>
          </a:p>
          <a:p>
            <a:r>
              <a:rPr lang="en-US" baseline="0" dirty="0" smtClean="0"/>
              <a:t>)  and lead to another place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5368E6-2DB5-4299-A3FE-54A101B037C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Questions can shift, questions can be slippery </a:t>
            </a:r>
          </a:p>
          <a:p>
            <a:r>
              <a:rPr lang="en-US" dirty="0" smtClean="0"/>
              <a:t>If a question is too complex,</a:t>
            </a:r>
            <a:r>
              <a:rPr lang="en-US" baseline="0" dirty="0" smtClean="0"/>
              <a:t> or has too many assumptions, downshift to ‘what is?’  observation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5368E6-2DB5-4299-A3FE-54A101B037C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146B0A0-E5DF-4FE1-86FD-029C805A42F5}" type="datetime1">
              <a:rPr lang="en-US" smtClean="0"/>
              <a:pPr/>
              <a:t>8/19/2012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71526A3-73B9-4DEC-A3AC-FC97C9DEEA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088D94-A472-416D-90EF-326EF7E9EB10}" type="datetime1">
              <a:rPr lang="en-US" smtClean="0"/>
              <a:pPr/>
              <a:t>8/19/2012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1526A3-73B9-4DEC-A3AC-FC97C9DEEA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83AF10B8-9D2D-4870-B7D7-99AEA7E96324}" type="datetime1">
              <a:rPr lang="en-US" smtClean="0"/>
              <a:pPr/>
              <a:t>8/19/2012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71526A3-73B9-4DEC-A3AC-FC97C9DEEA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1BE524-7E5B-461C-98C2-238B7A704495}" type="datetime1">
              <a:rPr lang="en-US" smtClean="0"/>
              <a:pPr/>
              <a:t>8/19/2012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1526A3-73B9-4DEC-A3AC-FC97C9DEEA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F5AB285-C5C0-41B6-ACE9-267C7DFC1939}" type="datetime1">
              <a:rPr lang="en-US" smtClean="0"/>
              <a:pPr/>
              <a:t>8/19/2012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71526A3-73B9-4DEC-A3AC-FC97C9DEEA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0BBCE7-6F8C-4D02-B834-891935399CBF}" type="datetime1">
              <a:rPr lang="en-US" smtClean="0"/>
              <a:pPr/>
              <a:t>8/19/2012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1526A3-73B9-4DEC-A3AC-FC97C9DEEA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8DE1C1-0A17-4324-84D8-A4FE6A6076FF}" type="datetime1">
              <a:rPr lang="en-US" smtClean="0"/>
              <a:pPr/>
              <a:t>8/19/2012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1526A3-73B9-4DEC-A3AC-FC97C9DEEA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D39445-9434-449A-BE2D-DEE4C9A12709}" type="datetime1">
              <a:rPr lang="en-US" smtClean="0"/>
              <a:pPr/>
              <a:t>8/19/2012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1526A3-73B9-4DEC-A3AC-FC97C9DEEA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5B4C842-E365-44AA-AE36-A889D5AA68A5}" type="datetime1">
              <a:rPr lang="en-US" smtClean="0"/>
              <a:pPr/>
              <a:t>8/19/2012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1526A3-73B9-4DEC-A3AC-FC97C9DEEA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B6C715-A5A6-4F53-BDAB-AA5B370C06AC}" type="datetime1">
              <a:rPr lang="en-US" smtClean="0"/>
              <a:pPr/>
              <a:t>8/19/2012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1526A3-73B9-4DEC-A3AC-FC97C9DEEA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CEECE0-3695-4DB0-B932-7545648BE922}" type="datetime1">
              <a:rPr lang="en-US" smtClean="0"/>
              <a:pPr/>
              <a:t>8/19/2012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1526A3-73B9-4DEC-A3AC-FC97C9DEEA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AC12DD91-160B-46F7-B694-66CD070D95DA}" type="datetime1">
              <a:rPr lang="en-US" smtClean="0"/>
              <a:pPr/>
              <a:t>8/19/2012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71526A3-73B9-4DEC-A3AC-FC97C9DEEA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fkeep.org/html/stitch.php?s=19612639508781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fkeep.org/html/stitch.php?s=13143081975303&amp;id=87553800444634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fkeep.org/html/stitch.php?s=14832740290866&amp;id=34947815104339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facultyinquiry.net/" TargetMode="External"/><Relationship Id="rId2" Type="http://schemas.openxmlformats.org/officeDocument/2006/relationships/hyperlink" Target="http://www.cfkeep.org/html/stitch.php?s=2814408673732&amp;id=94404660812025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wmf"/><Relationship Id="rId5" Type="http://schemas.openxmlformats.org/officeDocument/2006/relationships/image" Target="../media/image5.gif"/><Relationship Id="rId4" Type="http://schemas.openxmlformats.org/officeDocument/2006/relationships/image" Target="../media/image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0" y="609600"/>
            <a:ext cx="5105400" cy="2868168"/>
          </a:xfrm>
        </p:spPr>
        <p:txBody>
          <a:bodyPr>
            <a:normAutofit/>
          </a:bodyPr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Navigating by Questions 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76600" y="3581400"/>
            <a:ext cx="5114778" cy="1101248"/>
          </a:xfrm>
        </p:spPr>
        <p:txBody>
          <a:bodyPr>
            <a:normAutofit fontScale="70000" lnSpcReduction="20000"/>
          </a:bodyPr>
          <a:lstStyle/>
          <a:p>
            <a:endParaRPr lang="en-US" dirty="0" smtClean="0"/>
          </a:p>
          <a:p>
            <a:r>
              <a:rPr lang="en-US" sz="2400" dirty="0" smtClean="0"/>
              <a:t>Rose </a:t>
            </a:r>
            <a:r>
              <a:rPr lang="en-US" sz="2400" dirty="0" err="1" smtClean="0"/>
              <a:t>Asera</a:t>
            </a:r>
            <a:r>
              <a:rPr lang="en-US" sz="2400" dirty="0" smtClean="0"/>
              <a:t>, </a:t>
            </a:r>
            <a:r>
              <a:rPr lang="en-US" sz="2400" dirty="0" err="1" smtClean="0"/>
              <a:t>Ph.D</a:t>
            </a:r>
            <a:endParaRPr lang="en-US" sz="2400" dirty="0" smtClean="0"/>
          </a:p>
          <a:p>
            <a:r>
              <a:rPr lang="en-US" sz="2400" dirty="0" smtClean="0"/>
              <a:t>Rethinking  Pre-college Math </a:t>
            </a:r>
          </a:p>
          <a:p>
            <a:r>
              <a:rPr lang="en-US" dirty="0" smtClean="0"/>
              <a:t>Summer Institute Aug 22, 2012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Faculty inquiry?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4874" y="2057401"/>
            <a:ext cx="4675188" cy="4572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Taking your teaching sensibility-- </a:t>
            </a:r>
          </a:p>
          <a:p>
            <a:pPr lvl="1"/>
            <a:r>
              <a:rPr lang="en-US" dirty="0" smtClean="0"/>
              <a:t>Intuition </a:t>
            </a:r>
          </a:p>
          <a:p>
            <a:pPr lvl="1"/>
            <a:r>
              <a:rPr lang="en-US" dirty="0" smtClean="0"/>
              <a:t>Hunches</a:t>
            </a:r>
          </a:p>
          <a:p>
            <a:pPr lvl="1"/>
            <a:r>
              <a:rPr lang="en-US" dirty="0" smtClean="0"/>
              <a:t>Observations </a:t>
            </a:r>
          </a:p>
          <a:p>
            <a:pPr lvl="1"/>
            <a:r>
              <a:rPr lang="en-US" dirty="0" smtClean="0"/>
              <a:t>Puzzles </a:t>
            </a:r>
          </a:p>
          <a:p>
            <a:pPr lvl="1"/>
            <a:r>
              <a:rPr lang="en-US" dirty="0" smtClean="0"/>
              <a:t>Dilemmas </a:t>
            </a:r>
          </a:p>
          <a:p>
            <a:pPr lvl="1"/>
            <a:r>
              <a:rPr lang="en-US" dirty="0" smtClean="0"/>
              <a:t>Questions 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Seriously and systematically pursuing evidence to gain more insight into student learning                    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&amp; Sharing it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	</a:t>
            </a:r>
            <a:endParaRPr lang="en-US" dirty="0"/>
          </a:p>
        </p:txBody>
      </p:sp>
      <p:pic>
        <p:nvPicPr>
          <p:cNvPr id="1027" name="Picture 3" descr="C:\Users\Rose\AppData\Local\Microsoft\Windows\Temporary Internet Files\Content.IE5\KW1JIL8K\MM900234752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2362200"/>
            <a:ext cx="1676400" cy="167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does inquiry look like?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Who are my students?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Katie </a:t>
            </a:r>
            <a:r>
              <a:rPr lang="en-US" dirty="0" err="1" smtClean="0"/>
              <a:t>Hern’s</a:t>
            </a:r>
            <a:r>
              <a:rPr lang="en-US" dirty="0" smtClean="0"/>
              <a:t>  students at Chabot College </a:t>
            </a:r>
          </a:p>
          <a:p>
            <a:pPr>
              <a:buNone/>
            </a:pPr>
            <a:r>
              <a:rPr lang="en-US" dirty="0" smtClean="0">
                <a:hlinkClick r:id="rId3"/>
              </a:rPr>
              <a:t>http://www.cfkeep.org/html/stitch.php?s=19612639508781</a:t>
            </a:r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2050" name="Picture 2" descr="C:\Users\Rose\AppData\Local\Microsoft\Windows\Temporary Internet Files\Content.IE5\4Q0LSEPZ\MC900441428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3962400"/>
            <a:ext cx="2590801" cy="228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does this look like: mathematics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What are we teaching?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Jay Cho &amp; Friends at Pasadena City College </a:t>
            </a:r>
          </a:p>
          <a:p>
            <a:pPr>
              <a:buNone/>
            </a:pPr>
            <a:r>
              <a:rPr lang="en-US" dirty="0" smtClean="0">
                <a:hlinkClick r:id="rId3"/>
              </a:rPr>
              <a:t>http://www.cfkeep.org/html/stitch.php?s=13143081975303&amp;id=87553800444634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 descr="C:\Users\Rose\AppData\Local\Microsoft\Windows\Temporary Internet Files\Content.IE5\D9K67XU1\MC900431548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6225" y="4049713"/>
            <a:ext cx="2286000" cy="228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it look like?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 we know they are learning? </a:t>
            </a:r>
          </a:p>
          <a:p>
            <a:endParaRPr lang="en-US" dirty="0" smtClean="0"/>
          </a:p>
          <a:p>
            <a:r>
              <a:rPr lang="en-US" dirty="0" smtClean="0"/>
              <a:t>Laura Graff and friends at College of the Desert</a:t>
            </a:r>
          </a:p>
          <a:p>
            <a:pPr>
              <a:buNone/>
            </a:pPr>
            <a:r>
              <a:rPr lang="en-US" dirty="0" smtClean="0">
                <a:hlinkClick r:id="rId3"/>
              </a:rPr>
              <a:t>http://www.cfkeep.org/html/stitch.php?s=14832740290866&amp;id=34947815104339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098" name="Picture 2" descr="C:\Users\Rose\AppData\Local\Microsoft\Windows\Temporary Internet Files\Content.IE5\D9K67XU1\MC900441498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0200" y="4038601"/>
            <a:ext cx="2819400" cy="259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cycle of inquiry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The cycle of inquiry: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sz="2800" dirty="0" smtClean="0">
                <a:sym typeface="Wingdings" pitchFamily="2" charset="2"/>
              </a:rPr>
              <a:t>                     </a:t>
            </a:r>
          </a:p>
          <a:p>
            <a:pPr lvl="1">
              <a:buNone/>
            </a:pPr>
            <a:r>
              <a:rPr lang="en-US" dirty="0" smtClean="0">
                <a:sym typeface="Wingdings" pitchFamily="2" charset="2"/>
              </a:rPr>
              <a:t> </a:t>
            </a:r>
          </a:p>
          <a:p>
            <a:pPr lvl="1">
              <a:buNone/>
            </a:pPr>
            <a:endParaRPr lang="en-US" sz="2400" dirty="0" smtClean="0">
              <a:sym typeface="Wingdings" pitchFamily="2" charset="2"/>
            </a:endParaRPr>
          </a:p>
          <a:p>
            <a:pPr lvl="1">
              <a:buNone/>
            </a:pPr>
            <a:endParaRPr lang="en-US" sz="2400" dirty="0" smtClean="0">
              <a:sym typeface="Wingdings" pitchFamily="2" charset="2"/>
            </a:endParaRPr>
          </a:p>
          <a:p>
            <a:pPr lvl="1">
              <a:buNone/>
            </a:pPr>
            <a:endParaRPr lang="en-US" sz="2400" dirty="0" smtClean="0">
              <a:sym typeface="Wingdings" pitchFamily="2" charset="2"/>
            </a:endParaRPr>
          </a:p>
          <a:p>
            <a:pPr lvl="1">
              <a:buNone/>
            </a:pPr>
            <a:endParaRPr lang="en-US" sz="2400" dirty="0" smtClean="0">
              <a:sym typeface="Wingdings" pitchFamily="2" charset="2"/>
            </a:endParaRPr>
          </a:p>
          <a:p>
            <a:pPr lvl="1">
              <a:buNone/>
            </a:pPr>
            <a:endParaRPr lang="en-US" sz="2400" b="1" dirty="0" smtClean="0">
              <a:sym typeface="Wingdings" pitchFamily="2" charset="2"/>
            </a:endParaRPr>
          </a:p>
          <a:p>
            <a:pPr lvl="1">
              <a:buNone/>
            </a:pPr>
            <a:r>
              <a:rPr lang="en-US" sz="2400" b="1" dirty="0" smtClean="0">
                <a:sym typeface="Wingdings" pitchFamily="2" charset="2"/>
              </a:rPr>
              <a:t>An outcome of inquiry is m</a:t>
            </a:r>
            <a:r>
              <a:rPr lang="en-US" sz="2400" b="1" dirty="0" smtClean="0"/>
              <a:t>ore inquiry …. 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1524000" y="2057400"/>
          <a:ext cx="6096000" cy="340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Shaping the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What is? </a:t>
            </a:r>
          </a:p>
          <a:p>
            <a:endParaRPr lang="en-US" dirty="0" smtClean="0"/>
          </a:p>
          <a:p>
            <a:r>
              <a:rPr lang="en-US" dirty="0" smtClean="0"/>
              <a:t>What’s the problem?</a:t>
            </a:r>
          </a:p>
          <a:p>
            <a:endParaRPr lang="en-US" dirty="0" smtClean="0"/>
          </a:p>
          <a:p>
            <a:r>
              <a:rPr lang="en-US" dirty="0" smtClean="0"/>
              <a:t>What works? How?</a:t>
            </a:r>
          </a:p>
          <a:p>
            <a:endParaRPr lang="en-US" dirty="0" smtClean="0"/>
          </a:p>
          <a:p>
            <a:r>
              <a:rPr lang="en-US" dirty="0" smtClean="0"/>
              <a:t>What’s possible? </a:t>
            </a:r>
          </a:p>
          <a:p>
            <a:endParaRPr lang="en-US" dirty="0" smtClean="0"/>
          </a:p>
          <a:p>
            <a:r>
              <a:rPr lang="en-US" dirty="0" smtClean="0"/>
              <a:t>Why?</a:t>
            </a:r>
          </a:p>
        </p:txBody>
      </p:sp>
      <p:pic>
        <p:nvPicPr>
          <p:cNvPr id="5122" name="Picture 2" descr="C:\Users\Rose\AppData\Local\Microsoft\Windows\Temporary Internet Files\Content.IE5\LMDX4Y1X\MC90043156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1828800"/>
            <a:ext cx="2971800" cy="3733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Gathering Data &amp; Evidence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Campus data– trends, patterns, big pictures </a:t>
            </a:r>
          </a:p>
          <a:p>
            <a:r>
              <a:rPr lang="en-US" dirty="0" smtClean="0"/>
              <a:t>Classroom observations </a:t>
            </a:r>
          </a:p>
          <a:p>
            <a:r>
              <a:rPr lang="en-US" dirty="0" smtClean="0"/>
              <a:t>Examples of student work </a:t>
            </a:r>
          </a:p>
          <a:p>
            <a:r>
              <a:rPr lang="en-US" dirty="0" smtClean="0"/>
              <a:t>Results of a common assessment</a:t>
            </a:r>
          </a:p>
          <a:p>
            <a:r>
              <a:rPr lang="en-US" dirty="0" smtClean="0"/>
              <a:t>Think-</a:t>
            </a:r>
            <a:r>
              <a:rPr lang="en-US" dirty="0" err="1" smtClean="0"/>
              <a:t>alouds</a:t>
            </a:r>
            <a:r>
              <a:rPr lang="en-US" dirty="0" smtClean="0"/>
              <a:t> </a:t>
            </a:r>
          </a:p>
          <a:p>
            <a:r>
              <a:rPr lang="en-US" dirty="0" smtClean="0"/>
              <a:t>Student surveys, interviews and focus groups </a:t>
            </a:r>
          </a:p>
          <a:p>
            <a:r>
              <a:rPr lang="en-US" dirty="0" smtClean="0"/>
              <a:t>Looking outward as well as inward: evidence from other educational settings (research literature, cases, etc)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Analyzing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Finding patterns </a:t>
            </a:r>
          </a:p>
          <a:p>
            <a:pPr lvl="1"/>
            <a:r>
              <a:rPr lang="en-US" dirty="0" smtClean="0"/>
              <a:t>Quantitative analysis- when are statistics useful?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Qualitative analysis – beyond anecdotes - what are the patterns of response?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Finding outliers: when are outliers worthy of attention? 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 in the Classroom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How does what you have learned affect the situation? </a:t>
            </a:r>
          </a:p>
          <a:p>
            <a:endParaRPr lang="en-US" dirty="0" smtClean="0"/>
          </a:p>
          <a:p>
            <a:r>
              <a:rPr lang="en-US" dirty="0" smtClean="0"/>
              <a:t>What actions do your data indicate?</a:t>
            </a:r>
          </a:p>
          <a:p>
            <a:endParaRPr lang="en-US" dirty="0" smtClean="0"/>
          </a:p>
          <a:p>
            <a:r>
              <a:rPr lang="en-US" dirty="0" smtClean="0"/>
              <a:t>Are there changes that can be made?</a:t>
            </a:r>
          </a:p>
          <a:p>
            <a:endParaRPr lang="en-US" dirty="0" smtClean="0"/>
          </a:p>
          <a:p>
            <a:r>
              <a:rPr lang="en-US" dirty="0" smtClean="0"/>
              <a:t>How is inquiry part of implementation? Of ongoing improvement?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make your work public?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To reflect and reconstruct the process</a:t>
            </a:r>
          </a:p>
          <a:p>
            <a:r>
              <a:rPr lang="en-US" dirty="0" smtClean="0"/>
              <a:t>To critically reexamine data </a:t>
            </a:r>
          </a:p>
          <a:p>
            <a:r>
              <a:rPr lang="en-US" dirty="0" smtClean="0"/>
              <a:t>To tell the story </a:t>
            </a:r>
          </a:p>
          <a:p>
            <a:r>
              <a:rPr lang="en-US" dirty="0" smtClean="0"/>
              <a:t>To make public and invite conversation </a:t>
            </a:r>
          </a:p>
          <a:p>
            <a:r>
              <a:rPr lang="en-US" dirty="0" smtClean="0"/>
              <a:t>To share ongoing questions </a:t>
            </a:r>
          </a:p>
          <a:p>
            <a:r>
              <a:rPr lang="en-US" dirty="0" smtClean="0"/>
              <a:t>For others to build on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inquiry?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lvl="1">
              <a:buClr>
                <a:schemeClr val="accent1"/>
              </a:buClr>
              <a:buSzPct val="85000"/>
              <a:buNone/>
            </a:pPr>
            <a:r>
              <a:rPr lang="en-US" dirty="0" smtClean="0"/>
              <a:t>Move into a situation with questions:  starting with questions will take you places that starting with answers won’t. 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Formal inquiry:  an organized form of professional development that involves forming questions, gathering and analyzing data, and acting on and sharing results 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Informal inquiry: nurturing your intellectual </a:t>
            </a:r>
          </a:p>
          <a:p>
            <a:pPr lvl="1">
              <a:buNone/>
            </a:pPr>
            <a:r>
              <a:rPr lang="en-US" dirty="0" smtClean="0"/>
              <a:t>curiosity  and asking questions. Inquiry </a:t>
            </a:r>
          </a:p>
          <a:p>
            <a:pPr lvl="1">
              <a:buNone/>
            </a:pPr>
            <a:r>
              <a:rPr lang="en-US" dirty="0" smtClean="0"/>
              <a:t>becomes a habit of mind. 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2050" name="Picture 2" descr="C:\Users\Rose\AppData\Local\Microsoft\Windows\Temporary Internet Files\Content.IE5\4Q0LSEPZ\MC90038926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4419600"/>
            <a:ext cx="1139825" cy="18240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Collaborative Inquiry?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To gain different perspectives on the problem</a:t>
            </a:r>
          </a:p>
          <a:p>
            <a:r>
              <a:rPr lang="en-US" dirty="0" smtClean="0"/>
              <a:t>In isolation (classroom/office/campus) you can’t see the dimensions or magnitude of the problem</a:t>
            </a:r>
          </a:p>
          <a:p>
            <a:r>
              <a:rPr lang="en-US" dirty="0" smtClean="0"/>
              <a:t>You understand more about your context by seeing other contexts </a:t>
            </a:r>
          </a:p>
          <a:p>
            <a:r>
              <a:rPr lang="en-US" dirty="0" smtClean="0"/>
              <a:t>The problems we are addressing are bigger than any one person “I never think it’s my problem alone”  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Students as co-inquirers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Students</a:t>
            </a:r>
          </a:p>
          <a:p>
            <a:r>
              <a:rPr lang="en-US" dirty="0" smtClean="0"/>
              <a:t> bring a new perspective to data gathering and analysis </a:t>
            </a:r>
          </a:p>
          <a:p>
            <a:r>
              <a:rPr lang="en-US" dirty="0" smtClean="0"/>
              <a:t> have access to informal aspects of other students’ lives </a:t>
            </a:r>
          </a:p>
          <a:p>
            <a:r>
              <a:rPr lang="en-US" dirty="0" smtClean="0"/>
              <a:t>can translate across cultures </a:t>
            </a:r>
          </a:p>
          <a:p>
            <a:r>
              <a:rPr lang="en-US" dirty="0" smtClean="0"/>
              <a:t> may have tech savvy 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Outcomes of Inquiry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Increased local knowledge of teaching and learning &amp; common language  </a:t>
            </a:r>
          </a:p>
          <a:p>
            <a:r>
              <a:rPr lang="en-US" dirty="0" smtClean="0"/>
              <a:t>Greater understanding of students and their learning process </a:t>
            </a:r>
          </a:p>
          <a:p>
            <a:r>
              <a:rPr lang="en-US" dirty="0" smtClean="0"/>
              <a:t>Shared responsibility for student learning </a:t>
            </a:r>
          </a:p>
          <a:p>
            <a:r>
              <a:rPr lang="en-US" dirty="0" smtClean="0"/>
              <a:t>Integration of professional learning in work responsibilities</a:t>
            </a:r>
          </a:p>
          <a:p>
            <a:r>
              <a:rPr lang="en-US" dirty="0" smtClean="0"/>
              <a:t>Analysis to action </a:t>
            </a:r>
          </a:p>
          <a:p>
            <a:r>
              <a:rPr lang="en-US" dirty="0" smtClean="0"/>
              <a:t>More inquiry </a:t>
            </a:r>
          </a:p>
          <a:p>
            <a:r>
              <a:rPr lang="en-US" dirty="0" smtClean="0"/>
              <a:t>Inquiry becomes a habit or mindset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cautionary note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doesn’t all work</a:t>
            </a:r>
          </a:p>
          <a:p>
            <a:endParaRPr lang="en-US" dirty="0" smtClean="0"/>
          </a:p>
          <a:p>
            <a:r>
              <a:rPr lang="en-US" dirty="0" smtClean="0"/>
              <a:t>Finding things that don’t work is part of inquiry</a:t>
            </a:r>
          </a:p>
          <a:p>
            <a:endParaRPr lang="en-US" dirty="0" smtClean="0"/>
          </a:p>
          <a:p>
            <a:r>
              <a:rPr lang="en-US" dirty="0" smtClean="0"/>
              <a:t>Sharing mistakes is part of learning and is very valuable (and not always easy) 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Faculty Inquiry is </a:t>
            </a:r>
            <a:br>
              <a:rPr lang="en-US" dirty="0" smtClean="0"/>
            </a:br>
            <a:r>
              <a:rPr lang="en-US" dirty="0" smtClean="0"/>
              <a:t>Part of the Inquiry Family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Teacher as Researcher</a:t>
            </a:r>
          </a:p>
          <a:p>
            <a:r>
              <a:rPr lang="en-US" dirty="0" smtClean="0"/>
              <a:t>Faculty Learning Communities</a:t>
            </a:r>
          </a:p>
          <a:p>
            <a:r>
              <a:rPr lang="en-US" dirty="0" smtClean="0"/>
              <a:t>Reflective Inquiry</a:t>
            </a:r>
          </a:p>
          <a:p>
            <a:r>
              <a:rPr lang="en-US" dirty="0" smtClean="0"/>
              <a:t>Scholarship of Teaching and Learning  </a:t>
            </a:r>
          </a:p>
          <a:p>
            <a:r>
              <a:rPr lang="en-US" dirty="0" smtClean="0"/>
              <a:t>Faculty Inquiry Groups </a:t>
            </a:r>
          </a:p>
          <a:p>
            <a:r>
              <a:rPr lang="en-US" dirty="0" smtClean="0"/>
              <a:t>Formative Evaluation 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FIG resources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r>
              <a:rPr lang="en-US" b="1" dirty="0" smtClean="0"/>
              <a:t>SPECC</a:t>
            </a:r>
            <a:endParaRPr lang="en-US" b="1" dirty="0" smtClean="0">
              <a:hlinkClick r:id="rId2"/>
            </a:endParaRPr>
          </a:p>
          <a:p>
            <a:pPr lvl="1">
              <a:buNone/>
            </a:pPr>
            <a:r>
              <a:rPr lang="en-US" b="1" dirty="0" smtClean="0">
                <a:hlinkClick r:id="rId2"/>
              </a:rPr>
              <a:t>http://carnegiefoundation.org/previous-work/undergraduate-education</a:t>
            </a:r>
          </a:p>
          <a:p>
            <a:pPr lvl="1">
              <a:buNone/>
            </a:pPr>
            <a:endParaRPr lang="en-US" b="1" dirty="0" smtClean="0">
              <a:hlinkClick r:id="rId2"/>
            </a:endParaRPr>
          </a:p>
          <a:p>
            <a:pPr lvl="1">
              <a:buNone/>
            </a:pPr>
            <a:r>
              <a:rPr lang="en-US" b="1" dirty="0" smtClean="0">
                <a:hlinkClick r:id="rId2"/>
              </a:rPr>
              <a:t>http://www.cfkeep.org/html/stitch.php?s=2814408673732&amp;id=94404660812025</a:t>
            </a:r>
            <a:endParaRPr lang="en-US" b="1" dirty="0" smtClean="0"/>
          </a:p>
          <a:p>
            <a:pPr lvl="1">
              <a:buNone/>
            </a:pPr>
            <a:endParaRPr lang="en-US" b="1" dirty="0" smtClean="0"/>
          </a:p>
          <a:p>
            <a:pPr lvl="1">
              <a:buNone/>
            </a:pPr>
            <a:r>
              <a:rPr lang="en-US" b="1" dirty="0" smtClean="0"/>
              <a:t>Faculty Inquiry Network </a:t>
            </a:r>
            <a:endParaRPr lang="en-US" b="1" dirty="0" smtClean="0">
              <a:hlinkClick r:id="rId3"/>
            </a:endParaRPr>
          </a:p>
          <a:p>
            <a:pPr lvl="1">
              <a:buNone/>
            </a:pPr>
            <a:r>
              <a:rPr lang="en-US" b="1" dirty="0" smtClean="0">
                <a:hlinkClick r:id="rId3"/>
              </a:rPr>
              <a:t>http://facultyinquiry.net/</a:t>
            </a:r>
          </a:p>
          <a:p>
            <a:pPr lvl="1">
              <a:buNone/>
            </a:pPr>
            <a:endParaRPr lang="en-US" b="1" dirty="0" smtClean="0"/>
          </a:p>
          <a:p>
            <a:pPr lvl="1">
              <a:buNone/>
            </a:pPr>
            <a:r>
              <a:rPr lang="en-US" b="1" dirty="0" smtClean="0"/>
              <a:t>Contact: roseasera@gmail.com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would you describe the culture of: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Your college ? </a:t>
            </a:r>
          </a:p>
          <a:p>
            <a:endParaRPr lang="en-US" dirty="0" smtClean="0"/>
          </a:p>
          <a:p>
            <a:r>
              <a:rPr lang="en-US" dirty="0" smtClean="0"/>
              <a:t>Your department ? </a:t>
            </a:r>
          </a:p>
          <a:p>
            <a:endParaRPr lang="en-US" dirty="0" smtClean="0"/>
          </a:p>
          <a:p>
            <a:r>
              <a:rPr lang="en-US" dirty="0" smtClean="0"/>
              <a:t>Your classroom ? 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What do you pay attention to in order to describe these cultures ?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Culture: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 Culture is the  connective tissue between formal changes (policy, structure, content) and </a:t>
            </a:r>
            <a:r>
              <a:rPr lang="en-US" dirty="0" smtClean="0"/>
              <a:t>individual </a:t>
            </a:r>
            <a:r>
              <a:rPr lang="en-US" dirty="0" smtClean="0"/>
              <a:t>experiences</a:t>
            </a:r>
          </a:p>
          <a:p>
            <a:pPr lvl="1"/>
            <a:endParaRPr lang="en-US" b="1" dirty="0" smtClean="0"/>
          </a:p>
          <a:p>
            <a:r>
              <a:rPr lang="en-US" dirty="0" smtClean="0"/>
              <a:t>Can someone ‘change’ culture? (Can someone ‘culture’ change?) </a:t>
            </a:r>
          </a:p>
          <a:p>
            <a:endParaRPr lang="en-US" dirty="0" smtClean="0"/>
          </a:p>
          <a:p>
            <a:r>
              <a:rPr lang="en-US" dirty="0" smtClean="0"/>
              <a:t>What are the levers of culture change?</a:t>
            </a:r>
          </a:p>
          <a:p>
            <a:pPr lvl="1"/>
            <a:r>
              <a:rPr lang="en-US" b="1" dirty="0" smtClean="0"/>
              <a:t>How are the characteristics of the culture a resource to you?   an obstacle to you? </a:t>
            </a:r>
          </a:p>
          <a:p>
            <a:endParaRPr lang="en-US" dirty="0" smtClean="0"/>
          </a:p>
          <a:p>
            <a:r>
              <a:rPr lang="en-US" dirty="0" smtClean="0"/>
              <a:t>What is the relationship of culture change to changing  policy/ structure/ individuals?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What are the characteristics of a culture of inquiry?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culture of your Department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What have you done that has shifted the culture in your department? </a:t>
            </a:r>
          </a:p>
          <a:p>
            <a:endParaRPr lang="en-US" dirty="0" smtClean="0"/>
          </a:p>
          <a:p>
            <a:r>
              <a:rPr lang="en-US" dirty="0" smtClean="0"/>
              <a:t>How is the departmental culture communicated to new people or part-time faculty? to students? </a:t>
            </a:r>
          </a:p>
          <a:p>
            <a:endParaRPr lang="en-US" dirty="0" smtClean="0"/>
          </a:p>
          <a:p>
            <a:r>
              <a:rPr lang="en-US" dirty="0" smtClean="0"/>
              <a:t>What do you do to establish the culture in your classroom? </a:t>
            </a:r>
          </a:p>
          <a:p>
            <a:endParaRPr lang="en-US" dirty="0" smtClean="0"/>
          </a:p>
          <a:p>
            <a:r>
              <a:rPr lang="en-US" dirty="0" smtClean="0"/>
              <a:t>Has changing instruction changed the way you see students and learning?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Questions about students and student learning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274320" lvl="1" indent="-274320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</a:pPr>
            <a:r>
              <a:rPr lang="en-US" b="1" dirty="0" smtClean="0"/>
              <a:t>What works  /</a:t>
            </a:r>
            <a:r>
              <a:rPr lang="en-US" dirty="0" smtClean="0"/>
              <a:t>for whom  /under what conditions ? </a:t>
            </a:r>
          </a:p>
          <a:p>
            <a:pPr marL="274320" lvl="1" indent="-274320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</a:pPr>
            <a:endParaRPr lang="en-US" dirty="0" smtClean="0"/>
          </a:p>
          <a:p>
            <a:pPr marL="274320" lvl="1" indent="-274320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</a:pPr>
            <a:r>
              <a:rPr lang="en-US" b="1" dirty="0" smtClean="0"/>
              <a:t>What do you know about your students’ lives, aspirations,  &amp; challenges?  </a:t>
            </a:r>
            <a:r>
              <a:rPr lang="en-US" dirty="0" smtClean="0"/>
              <a:t>What strengths do students bring to the classroom? </a:t>
            </a:r>
          </a:p>
          <a:p>
            <a:pPr marL="274320" lvl="1" indent="-274320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</a:pPr>
            <a:endParaRPr lang="en-US" b="1" dirty="0" smtClean="0"/>
          </a:p>
          <a:p>
            <a:pPr marL="274320" lvl="1" indent="-274320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</a:pPr>
            <a:r>
              <a:rPr lang="en-US" b="1" dirty="0" smtClean="0"/>
              <a:t>How does knowing your students affect your teaching</a:t>
            </a:r>
            <a:r>
              <a:rPr lang="en-US" dirty="0" smtClean="0"/>
              <a:t>?</a:t>
            </a:r>
          </a:p>
          <a:p>
            <a:pPr marL="274320" lvl="1" indent="-274320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</a:pPr>
            <a:endParaRPr lang="en-US" dirty="0" smtClean="0"/>
          </a:p>
          <a:p>
            <a:pPr marL="274320" lvl="1" indent="-274320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</a:pPr>
            <a:r>
              <a:rPr lang="en-US" b="1" dirty="0" smtClean="0"/>
              <a:t>What does learning look like? </a:t>
            </a:r>
          </a:p>
          <a:p>
            <a:pPr marL="274320" lvl="1" indent="-274320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</a:pPr>
            <a:endParaRPr lang="en-US" b="1" dirty="0" smtClean="0"/>
          </a:p>
          <a:p>
            <a:pPr marL="274320" lvl="1" indent="-274320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</a:pPr>
            <a:r>
              <a:rPr lang="en-US" b="1" dirty="0" smtClean="0"/>
              <a:t>How do students view mathematics? </a:t>
            </a:r>
          </a:p>
          <a:p>
            <a:pPr marL="274320" lvl="1" indent="-274320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</a:pPr>
            <a:endParaRPr lang="en-US" b="1" dirty="0" smtClean="0"/>
          </a:p>
          <a:p>
            <a:pPr marL="274320" lvl="1" indent="-274320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</a:pPr>
            <a:r>
              <a:rPr lang="en-US" b="1" dirty="0" smtClean="0"/>
              <a:t>What is the relationship between the data patterns and your observations in the classroom? </a:t>
            </a:r>
          </a:p>
          <a:p>
            <a:pPr marL="274320" lvl="1" indent="-274320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Mapping your department &amp; campus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Besides colleagues </a:t>
            </a:r>
            <a:r>
              <a:rPr lang="en-US" dirty="0" smtClean="0"/>
              <a:t>in </a:t>
            </a:r>
            <a:r>
              <a:rPr lang="en-US" dirty="0" smtClean="0"/>
              <a:t>your department, whose work is affected by changes you are making in developmental math?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Who are your allies? Do you have connections across campus boundaries and silos? Why is this important? </a:t>
            </a:r>
          </a:p>
          <a:p>
            <a:endParaRPr lang="en-US" dirty="0" smtClean="0"/>
          </a:p>
          <a:p>
            <a:r>
              <a:rPr lang="en-US" dirty="0" smtClean="0"/>
              <a:t>Who needs to be involved in the changes? Who needs to be aware and informed?</a:t>
            </a:r>
          </a:p>
          <a:p>
            <a:pPr>
              <a:buNone/>
            </a:pPr>
            <a:r>
              <a:rPr lang="en-US" dirty="0" smtClean="0"/>
              <a:t>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239000" cy="1234440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Resources beginning with ‘C’</a:t>
            </a:r>
            <a:br>
              <a:rPr lang="en-US" sz="2800" dirty="0" smtClean="0"/>
            </a:b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Community &amp; colleagues 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Collaboration &amp; conversation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Students as Co-inquirers 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Inquiring Minds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YOUR NEXT QUESTIONS?</a:t>
            </a:r>
            <a:endParaRPr lang="en-US" dirty="0"/>
          </a:p>
        </p:txBody>
      </p:sp>
      <p:pic>
        <p:nvPicPr>
          <p:cNvPr id="6146" name="Picture 2" descr="C:\Users\Rose\AppData\Local\Microsoft\Windows\Temporary Internet Files\Content.IE5\KW1JIL8K\MC900431512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2133600"/>
            <a:ext cx="1828800" cy="1828800"/>
          </a:xfrm>
          <a:prstGeom prst="rect">
            <a:avLst/>
          </a:prstGeom>
          <a:noFill/>
        </p:spPr>
      </p:pic>
      <p:pic>
        <p:nvPicPr>
          <p:cNvPr id="4098" name="Picture 2" descr="C:\Users\Rose\AppData\Local\Microsoft\Windows\Temporary Internet Files\Content.IE5\LMDX4Y1X\MC900110849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589" y="3886201"/>
            <a:ext cx="2690812" cy="2209800"/>
          </a:xfrm>
          <a:prstGeom prst="rect">
            <a:avLst/>
          </a:prstGeom>
          <a:noFill/>
        </p:spPr>
      </p:pic>
      <p:pic>
        <p:nvPicPr>
          <p:cNvPr id="4099" name="Picture 3" descr="C:\Users\Rose\AppData\Local\Microsoft\Windows\Temporary Internet Files\Content.IE5\D9K67XU1\MM900254500[1]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5550" y="2038350"/>
            <a:ext cx="952500" cy="952500"/>
          </a:xfrm>
          <a:prstGeom prst="rect">
            <a:avLst/>
          </a:prstGeom>
          <a:noFill/>
        </p:spPr>
      </p:pic>
      <p:pic>
        <p:nvPicPr>
          <p:cNvPr id="4100" name="Picture 4" descr="C:\Users\Rose\AppData\Local\Microsoft\Windows\Temporary Internet Files\Content.IE5\LMDX4Y1X\MC900053962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34000" y="3581400"/>
            <a:ext cx="1676400" cy="18811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370</TotalTime>
  <Words>1013</Words>
  <Application>Microsoft Office PowerPoint</Application>
  <PresentationFormat>On-screen Show (4:3)</PresentationFormat>
  <Paragraphs>235</Paragraphs>
  <Slides>25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Opulent</vt:lpstr>
      <vt:lpstr> Navigating by Questions </vt:lpstr>
      <vt:lpstr>Why inquiry? </vt:lpstr>
      <vt:lpstr>How would you describe the culture of:</vt:lpstr>
      <vt:lpstr>Culture: </vt:lpstr>
      <vt:lpstr>culture of your Department </vt:lpstr>
      <vt:lpstr>Questions about students and student learning </vt:lpstr>
      <vt:lpstr>Mapping your department &amp; campus</vt:lpstr>
      <vt:lpstr>      Resources beginning with ‘C’ </vt:lpstr>
      <vt:lpstr>Inquiring Minds</vt:lpstr>
      <vt:lpstr>What’s Faculty inquiry? </vt:lpstr>
      <vt:lpstr>What does inquiry look like? </vt:lpstr>
      <vt:lpstr>What does this look like: mathematics </vt:lpstr>
      <vt:lpstr>What does it look like? </vt:lpstr>
      <vt:lpstr>The cycle of inquiry </vt:lpstr>
      <vt:lpstr>Shaping the Question</vt:lpstr>
      <vt:lpstr>Gathering Data &amp; Evidence </vt:lpstr>
      <vt:lpstr>Analyzing data</vt:lpstr>
      <vt:lpstr>Action in the Classroom</vt:lpstr>
      <vt:lpstr>Why make your work public?</vt:lpstr>
      <vt:lpstr>Why Collaborative Inquiry?</vt:lpstr>
      <vt:lpstr> Students as co-inquirers </vt:lpstr>
      <vt:lpstr>Outcomes of Inquiry </vt:lpstr>
      <vt:lpstr>A cautionary note</vt:lpstr>
      <vt:lpstr>Faculty Inquiry is  Part of the Inquiry Family </vt:lpstr>
      <vt:lpstr>FIG resources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 to Inquiry</dc:title>
  <dc:creator>Rose Asera</dc:creator>
  <cp:lastModifiedBy>Rose</cp:lastModifiedBy>
  <cp:revision>61</cp:revision>
  <dcterms:created xsi:type="dcterms:W3CDTF">2010-03-24T19:46:16Z</dcterms:created>
  <dcterms:modified xsi:type="dcterms:W3CDTF">2012-08-19T15:34:02Z</dcterms:modified>
</cp:coreProperties>
</file>